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2"/>
  </p:notesMasterIdLst>
  <p:sldIdLst>
    <p:sldId id="256" r:id="rId2"/>
    <p:sldId id="259" r:id="rId3"/>
    <p:sldId id="265" r:id="rId4"/>
    <p:sldId id="260" r:id="rId5"/>
    <p:sldId id="264" r:id="rId6"/>
    <p:sldId id="307" r:id="rId7"/>
    <p:sldId id="306" r:id="rId8"/>
    <p:sldId id="273" r:id="rId9"/>
    <p:sldId id="310" r:id="rId10"/>
    <p:sldId id="309" r:id="rId11"/>
    <p:sldId id="311" r:id="rId12"/>
    <p:sldId id="314" r:id="rId13"/>
    <p:sldId id="315" r:id="rId14"/>
    <p:sldId id="312" r:id="rId15"/>
    <p:sldId id="318" r:id="rId16"/>
    <p:sldId id="319" r:id="rId17"/>
    <p:sldId id="316" r:id="rId18"/>
    <p:sldId id="317" r:id="rId19"/>
    <p:sldId id="263" r:id="rId20"/>
    <p:sldId id="270" r:id="rId21"/>
  </p:sldIdLst>
  <p:sldSz cx="9144000" cy="5143500" type="screen16x9"/>
  <p:notesSz cx="6858000" cy="9144000"/>
  <p:embeddedFontLst>
    <p:embeddedFont>
      <p:font typeface="Nanum Gothic Coding" panose="020B0604020202020204" charset="-127"/>
      <p:regular r:id="rId23"/>
      <p:bold r:id="rId24"/>
    </p:embeddedFont>
    <p:embeddedFont>
      <p:font typeface="Teko Medium"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9A6B9A-C26B-4788-8819-8022FD081435}">
  <a:tblStyle styleId="{139A6B9A-C26B-4788-8819-8022FD0814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684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42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690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102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32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85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14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681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360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5ba4a169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5ba4a16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5ba4a16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5ba4a16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5ba4a169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75ba4a169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724a2348e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724a2348e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75ba4a169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75ba4a169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01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047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75ba4a169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75ba4a169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3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837175" y="223500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atin typeface="Teko Medium"/>
                <a:ea typeface="Teko Medium"/>
                <a:cs typeface="Teko Medium"/>
                <a:sym typeface="Teko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073475" y="1337825"/>
            <a:ext cx="1887600" cy="841800"/>
          </a:xfrm>
          <a:prstGeom prst="rect">
            <a:avLst/>
          </a:prstGeom>
          <a:solidFill>
            <a:schemeClr val="lt1"/>
          </a:solidFill>
          <a:ln>
            <a:noFill/>
          </a:ln>
          <a:effectLst>
            <a:outerShdw blurRad="57150" dist="38100" dir="120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100">
                <a:latin typeface="Teko Medium"/>
                <a:ea typeface="Teko Medium"/>
                <a:cs typeface="Teko Medium"/>
                <a:sym typeface="Teko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77025" y="3132175"/>
            <a:ext cx="3280500" cy="6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100">
                <a:latin typeface="Teko Medium"/>
                <a:ea typeface="Teko Medium"/>
                <a:cs typeface="Teko Medium"/>
                <a:sym typeface="Teko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4190625" y="2275138"/>
            <a:ext cx="4238400" cy="191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3"/>
        <p:cNvGrpSpPr/>
        <p:nvPr/>
      </p:nvGrpSpPr>
      <p:grpSpPr>
        <a:xfrm>
          <a:off x="0" y="0"/>
          <a:ext cx="0" cy="0"/>
          <a:chOff x="0" y="0"/>
          <a:chExt cx="0" cy="0"/>
        </a:xfrm>
      </p:grpSpPr>
      <p:pic>
        <p:nvPicPr>
          <p:cNvPr id="74" name="Google Shape;74;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5" name="Google Shape;75;p14"/>
          <p:cNvSpPr txBox="1">
            <a:spLocks noGrp="1"/>
          </p:cNvSpPr>
          <p:nvPr>
            <p:ph type="title"/>
          </p:nvPr>
        </p:nvSpPr>
        <p:spPr>
          <a:xfrm>
            <a:off x="3034925" y="3392700"/>
            <a:ext cx="30741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 name="Google Shape;76;p14"/>
          <p:cNvSpPr txBox="1">
            <a:spLocks noGrp="1"/>
          </p:cNvSpPr>
          <p:nvPr>
            <p:ph type="subTitle" idx="1"/>
          </p:nvPr>
        </p:nvSpPr>
        <p:spPr>
          <a:xfrm>
            <a:off x="1458125" y="860300"/>
            <a:ext cx="6227700" cy="239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6"/>
          <p:cNvSpPr txBox="1">
            <a:spLocks noGrp="1"/>
          </p:cNvSpPr>
          <p:nvPr>
            <p:ph type="subTitle" idx="1"/>
          </p:nvPr>
        </p:nvSpPr>
        <p:spPr>
          <a:xfrm>
            <a:off x="4361800" y="2111673"/>
            <a:ext cx="4067100" cy="16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p:nvPr>
        </p:nvSpPr>
        <p:spPr>
          <a:xfrm>
            <a:off x="4361800" y="1417500"/>
            <a:ext cx="40671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91" name="Google Shape;91;p18"/>
          <p:cNvSpPr txBox="1">
            <a:spLocks noGrp="1"/>
          </p:cNvSpPr>
          <p:nvPr>
            <p:ph type="subTitle" idx="1"/>
          </p:nvPr>
        </p:nvSpPr>
        <p:spPr>
          <a:xfrm>
            <a:off x="715100" y="3069888"/>
            <a:ext cx="2711100" cy="12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8"/>
          <p:cNvSpPr txBox="1">
            <a:spLocks noGrp="1"/>
          </p:cNvSpPr>
          <p:nvPr>
            <p:ph type="title"/>
          </p:nvPr>
        </p:nvSpPr>
        <p:spPr>
          <a:xfrm>
            <a:off x="715100" y="777625"/>
            <a:ext cx="2404200" cy="2292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8"/>
          <p:cNvSpPr>
            <a:spLocks noGrp="1"/>
          </p:cNvSpPr>
          <p:nvPr>
            <p:ph type="pic" idx="2"/>
          </p:nvPr>
        </p:nvSpPr>
        <p:spPr>
          <a:xfrm>
            <a:off x="4690804" y="549224"/>
            <a:ext cx="3538800" cy="4059300"/>
          </a:xfrm>
          <a:prstGeom prst="rect">
            <a:avLst/>
          </a:prstGeom>
          <a:noFill/>
          <a:ln>
            <a:noFill/>
          </a:ln>
          <a:effectLst>
            <a:outerShdw blurRad="57150" dist="38100" dir="1860000" algn="bl" rotWithShape="0">
              <a:schemeClr val="lt1">
                <a:alpha val="50000"/>
              </a:scheme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1"/>
          <p:cNvSpPr txBox="1">
            <a:spLocks noGrp="1"/>
          </p:cNvSpPr>
          <p:nvPr>
            <p:ph type="title"/>
          </p:nvPr>
        </p:nvSpPr>
        <p:spPr>
          <a:xfrm>
            <a:off x="720000" y="965475"/>
            <a:ext cx="2641500" cy="11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1"/>
          <p:cNvSpPr txBox="1">
            <a:spLocks noGrp="1"/>
          </p:cNvSpPr>
          <p:nvPr>
            <p:ph type="subTitle" idx="1"/>
          </p:nvPr>
        </p:nvSpPr>
        <p:spPr>
          <a:xfrm>
            <a:off x="720000" y="2111475"/>
            <a:ext cx="2641500" cy="23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60" r:id="rId6"/>
    <p:sldLayoutId id="2147483662" r:id="rId7"/>
    <p:sldLayoutId id="2147483664" r:id="rId8"/>
    <p:sldLayoutId id="2147483667"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1573306" y="69408"/>
            <a:ext cx="7077471" cy="323856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419" sz="8000" dirty="0"/>
              <a:t>Control de Inventario de Acueductos </a:t>
            </a:r>
            <a:br>
              <a:rPr lang="es-419" sz="8000" dirty="0"/>
            </a:br>
            <a:r>
              <a:rPr lang="en" sz="6100" dirty="0"/>
              <a:t>P</a:t>
            </a:r>
            <a:r>
              <a:rPr lang="es-419" sz="6100" dirty="0" err="1"/>
              <a:t>royect</a:t>
            </a:r>
            <a:r>
              <a:rPr lang="es-US" sz="6100" dirty="0"/>
              <a:t>o</a:t>
            </a:r>
            <a:r>
              <a:rPr lang="es-419" sz="6100" dirty="0"/>
              <a:t> de PROM</a:t>
            </a:r>
            <a:endParaRPr sz="6100" dirty="0"/>
          </a:p>
        </p:txBody>
      </p:sp>
      <p:sp>
        <p:nvSpPr>
          <p:cNvPr id="182" name="Google Shape;182;p34"/>
          <p:cNvSpPr txBox="1">
            <a:spLocks noGrp="1"/>
          </p:cNvSpPr>
          <p:nvPr>
            <p:ph type="subTitle" idx="1"/>
          </p:nvPr>
        </p:nvSpPr>
        <p:spPr>
          <a:xfrm>
            <a:off x="3369400" y="3687675"/>
            <a:ext cx="5059500" cy="40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419" dirty="0"/>
              <a:t>Luis Roberto Calvo Fernández</a:t>
            </a:r>
            <a:endParaRPr dirty="0"/>
          </a:p>
        </p:txBody>
      </p:sp>
      <p:pic>
        <p:nvPicPr>
          <p:cNvPr id="183" name="Google Shape;183;p34"/>
          <p:cNvPicPr preferRelativeResize="0"/>
          <p:nvPr/>
        </p:nvPicPr>
        <p:blipFill rotWithShape="1">
          <a:blip r:embed="rId3">
            <a:alphaModFix/>
          </a:blip>
          <a:srcRect r="60176"/>
          <a:stretch/>
        </p:blipFill>
        <p:spPr>
          <a:xfrm>
            <a:off x="-925293" y="69408"/>
            <a:ext cx="3641477"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pt-BR" dirty="0"/>
              <a:t>Cálculo de </a:t>
            </a:r>
            <a:r>
              <a:rPr lang="pt-BR" dirty="0" err="1"/>
              <a:t>Cantidades</a:t>
            </a:r>
            <a:r>
              <a:rPr lang="pt-BR" dirty="0"/>
              <a:t> a Usar</a:t>
            </a:r>
            <a:endParaRPr dirty="0"/>
          </a:p>
        </p:txBody>
      </p:sp>
      <p:pic>
        <p:nvPicPr>
          <p:cNvPr id="2" name="Imagen 1">
            <a:extLst>
              <a:ext uri="{FF2B5EF4-FFF2-40B4-BE49-F238E27FC236}">
                <a16:creationId xmlns:a16="http://schemas.microsoft.com/office/drawing/2014/main" id="{9F5BCDD5-E926-46DF-80F0-176DEE82934B}"/>
              </a:ext>
            </a:extLst>
          </p:cNvPr>
          <p:cNvPicPr>
            <a:picLocks noChangeAspect="1"/>
          </p:cNvPicPr>
          <p:nvPr/>
        </p:nvPicPr>
        <p:blipFill>
          <a:blip r:embed="rId3"/>
          <a:stretch>
            <a:fillRect/>
          </a:stretch>
        </p:blipFill>
        <p:spPr>
          <a:xfrm>
            <a:off x="1759171" y="997151"/>
            <a:ext cx="5625658" cy="3149198"/>
          </a:xfrm>
          <a:prstGeom prst="rect">
            <a:avLst/>
          </a:prstGeom>
        </p:spPr>
      </p:pic>
    </p:spTree>
    <p:extLst>
      <p:ext uri="{BB962C8B-B14F-4D97-AF65-F5344CB8AC3E}">
        <p14:creationId xmlns:p14="http://schemas.microsoft.com/office/powerpoint/2010/main" val="2828108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pt-BR" dirty="0"/>
              <a:t>Cálculo de </a:t>
            </a:r>
            <a:r>
              <a:rPr lang="pt-BR" dirty="0" err="1"/>
              <a:t>Cantidades</a:t>
            </a:r>
            <a:r>
              <a:rPr lang="pt-BR" dirty="0"/>
              <a:t> a Usar</a:t>
            </a:r>
            <a:endParaRPr dirty="0"/>
          </a:p>
        </p:txBody>
      </p:sp>
      <p:pic>
        <p:nvPicPr>
          <p:cNvPr id="3" name="Imagen 2"/>
          <p:cNvPicPr>
            <a:picLocks noChangeAspect="1"/>
          </p:cNvPicPr>
          <p:nvPr/>
        </p:nvPicPr>
        <p:blipFill>
          <a:blip r:embed="rId3"/>
          <a:stretch>
            <a:fillRect/>
          </a:stretch>
        </p:blipFill>
        <p:spPr>
          <a:xfrm>
            <a:off x="1369459" y="1783856"/>
            <a:ext cx="6509629" cy="1575787"/>
          </a:xfrm>
          <a:prstGeom prst="rect">
            <a:avLst/>
          </a:prstGeom>
        </p:spPr>
      </p:pic>
    </p:spTree>
    <p:extLst>
      <p:ext uri="{BB962C8B-B14F-4D97-AF65-F5344CB8AC3E}">
        <p14:creationId xmlns:p14="http://schemas.microsoft.com/office/powerpoint/2010/main" val="61630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3924510" cy="795998"/>
          </a:xfrm>
          <a:prstGeom prst="rect">
            <a:avLst/>
          </a:prstGeom>
        </p:spPr>
        <p:txBody>
          <a:bodyPr spcFirstLastPara="1" wrap="square" lIns="91425" tIns="91425" rIns="91425" bIns="91425" anchor="t" anchorCtr="0">
            <a:noAutofit/>
          </a:bodyPr>
          <a:lstStyle/>
          <a:p>
            <a:pPr lvl="0"/>
            <a:r>
              <a:rPr lang="pt-BR" dirty="0"/>
              <a:t>Cálculo de Elementos Faltantes E </a:t>
            </a:r>
            <a:br>
              <a:rPr lang="pt-BR" dirty="0"/>
            </a:br>
            <a:r>
              <a:rPr lang="pt-BR" dirty="0"/>
              <a:t>Inventario Resultante</a:t>
            </a:r>
            <a:endParaRPr dirty="0"/>
          </a:p>
        </p:txBody>
      </p:sp>
      <p:pic>
        <p:nvPicPr>
          <p:cNvPr id="2" name="Imagen 1">
            <a:extLst>
              <a:ext uri="{FF2B5EF4-FFF2-40B4-BE49-F238E27FC236}">
                <a16:creationId xmlns:a16="http://schemas.microsoft.com/office/drawing/2014/main" id="{62E5064A-6923-4756-845B-15E3755CF8FE}"/>
              </a:ext>
            </a:extLst>
          </p:cNvPr>
          <p:cNvPicPr>
            <a:picLocks noChangeAspect="1"/>
          </p:cNvPicPr>
          <p:nvPr/>
        </p:nvPicPr>
        <p:blipFill>
          <a:blip r:embed="rId3"/>
          <a:stretch>
            <a:fillRect/>
          </a:stretch>
        </p:blipFill>
        <p:spPr>
          <a:xfrm>
            <a:off x="4340352" y="0"/>
            <a:ext cx="4205695" cy="5143500"/>
          </a:xfrm>
          <a:prstGeom prst="rect">
            <a:avLst/>
          </a:prstGeom>
        </p:spPr>
      </p:pic>
    </p:spTree>
    <p:extLst>
      <p:ext uri="{BB962C8B-B14F-4D97-AF65-F5344CB8AC3E}">
        <p14:creationId xmlns:p14="http://schemas.microsoft.com/office/powerpoint/2010/main" val="383628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3924510" cy="795998"/>
          </a:xfrm>
          <a:prstGeom prst="rect">
            <a:avLst/>
          </a:prstGeom>
        </p:spPr>
        <p:txBody>
          <a:bodyPr spcFirstLastPara="1" wrap="square" lIns="91425" tIns="91425" rIns="91425" bIns="91425" anchor="t" anchorCtr="0">
            <a:noAutofit/>
          </a:bodyPr>
          <a:lstStyle/>
          <a:p>
            <a:pPr lvl="0"/>
            <a:r>
              <a:rPr lang="pt-BR" dirty="0"/>
              <a:t>Cálculo de Elementos Faltantes E </a:t>
            </a:r>
            <a:br>
              <a:rPr lang="pt-BR" dirty="0"/>
            </a:br>
            <a:r>
              <a:rPr lang="pt-BR" dirty="0"/>
              <a:t>Inventario Resultante</a:t>
            </a:r>
            <a:endParaRPr dirty="0"/>
          </a:p>
        </p:txBody>
      </p:sp>
      <p:pic>
        <p:nvPicPr>
          <p:cNvPr id="4" name="Imagen 3">
            <a:extLst>
              <a:ext uri="{FF2B5EF4-FFF2-40B4-BE49-F238E27FC236}">
                <a16:creationId xmlns:a16="http://schemas.microsoft.com/office/drawing/2014/main" id="{F424B7B4-408A-4E40-A9AB-BE72097BDE4F}"/>
              </a:ext>
            </a:extLst>
          </p:cNvPr>
          <p:cNvPicPr>
            <a:picLocks noChangeAspect="1"/>
          </p:cNvPicPr>
          <p:nvPr/>
        </p:nvPicPr>
        <p:blipFill>
          <a:blip r:embed="rId3"/>
          <a:stretch>
            <a:fillRect/>
          </a:stretch>
        </p:blipFill>
        <p:spPr>
          <a:xfrm>
            <a:off x="4803650" y="0"/>
            <a:ext cx="3724170" cy="5143500"/>
          </a:xfrm>
          <a:prstGeom prst="rect">
            <a:avLst/>
          </a:prstGeom>
        </p:spPr>
      </p:pic>
    </p:spTree>
    <p:extLst>
      <p:ext uri="{BB962C8B-B14F-4D97-AF65-F5344CB8AC3E}">
        <p14:creationId xmlns:p14="http://schemas.microsoft.com/office/powerpoint/2010/main" val="339065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pt-BR" dirty="0"/>
              <a:t>Cálculo de Elementos Faltantes E </a:t>
            </a:r>
            <a:br>
              <a:rPr lang="pt-BR" dirty="0"/>
            </a:br>
            <a:r>
              <a:rPr lang="pt-BR" dirty="0"/>
              <a:t>Inventario Resultante</a:t>
            </a:r>
            <a:endParaRPr dirty="0"/>
          </a:p>
        </p:txBody>
      </p:sp>
      <p:pic>
        <p:nvPicPr>
          <p:cNvPr id="2" name="Imagen 1"/>
          <p:cNvPicPr>
            <a:picLocks noChangeAspect="1"/>
          </p:cNvPicPr>
          <p:nvPr/>
        </p:nvPicPr>
        <p:blipFill rotWithShape="1">
          <a:blip r:embed="rId3"/>
          <a:srcRect b="4045"/>
          <a:stretch/>
        </p:blipFill>
        <p:spPr>
          <a:xfrm>
            <a:off x="1776022" y="1468926"/>
            <a:ext cx="5591955" cy="3400440"/>
          </a:xfrm>
          <a:prstGeom prst="rect">
            <a:avLst/>
          </a:prstGeom>
        </p:spPr>
      </p:pic>
    </p:spTree>
    <p:extLst>
      <p:ext uri="{BB962C8B-B14F-4D97-AF65-F5344CB8AC3E}">
        <p14:creationId xmlns:p14="http://schemas.microsoft.com/office/powerpoint/2010/main" val="1404739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es-ES" dirty="0"/>
              <a:t>Solicitud de Información de Valores de Material</a:t>
            </a:r>
            <a:endParaRPr dirty="0"/>
          </a:p>
        </p:txBody>
      </p:sp>
      <p:pic>
        <p:nvPicPr>
          <p:cNvPr id="3" name="Imagen 2">
            <a:extLst>
              <a:ext uri="{FF2B5EF4-FFF2-40B4-BE49-F238E27FC236}">
                <a16:creationId xmlns:a16="http://schemas.microsoft.com/office/drawing/2014/main" id="{1B2B0D9A-6AB0-108D-7B27-8C9C5F64836A}"/>
              </a:ext>
            </a:extLst>
          </p:cNvPr>
          <p:cNvPicPr>
            <a:picLocks noChangeAspect="1"/>
          </p:cNvPicPr>
          <p:nvPr/>
        </p:nvPicPr>
        <p:blipFill>
          <a:blip r:embed="rId3"/>
          <a:stretch>
            <a:fillRect/>
          </a:stretch>
        </p:blipFill>
        <p:spPr>
          <a:xfrm>
            <a:off x="986432" y="1830308"/>
            <a:ext cx="7171135" cy="1482884"/>
          </a:xfrm>
          <a:prstGeom prst="rect">
            <a:avLst/>
          </a:prstGeom>
        </p:spPr>
      </p:pic>
    </p:spTree>
    <p:extLst>
      <p:ext uri="{BB962C8B-B14F-4D97-AF65-F5344CB8AC3E}">
        <p14:creationId xmlns:p14="http://schemas.microsoft.com/office/powerpoint/2010/main" val="246593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es-ES" dirty="0"/>
              <a:t>Solicitud de Información de Valores de Material</a:t>
            </a:r>
            <a:endParaRPr dirty="0"/>
          </a:p>
        </p:txBody>
      </p:sp>
      <p:pic>
        <p:nvPicPr>
          <p:cNvPr id="3" name="Imagen 2">
            <a:extLst>
              <a:ext uri="{FF2B5EF4-FFF2-40B4-BE49-F238E27FC236}">
                <a16:creationId xmlns:a16="http://schemas.microsoft.com/office/drawing/2014/main" id="{1A1ABF16-49A3-D9EF-A29C-3B170AF2FB22}"/>
              </a:ext>
            </a:extLst>
          </p:cNvPr>
          <p:cNvPicPr>
            <a:picLocks noChangeAspect="1"/>
          </p:cNvPicPr>
          <p:nvPr/>
        </p:nvPicPr>
        <p:blipFill>
          <a:blip r:embed="rId3"/>
          <a:stretch>
            <a:fillRect/>
          </a:stretch>
        </p:blipFill>
        <p:spPr>
          <a:xfrm>
            <a:off x="1589081" y="2168664"/>
            <a:ext cx="5965837" cy="957309"/>
          </a:xfrm>
          <a:prstGeom prst="rect">
            <a:avLst/>
          </a:prstGeom>
        </p:spPr>
      </p:pic>
    </p:spTree>
    <p:extLst>
      <p:ext uri="{BB962C8B-B14F-4D97-AF65-F5344CB8AC3E}">
        <p14:creationId xmlns:p14="http://schemas.microsoft.com/office/powerpoint/2010/main" val="3159177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pt-BR" dirty="0"/>
              <a:t>Cálculo de </a:t>
            </a:r>
            <a:r>
              <a:rPr lang="pt-BR" dirty="0" err="1"/>
              <a:t>Costos</a:t>
            </a:r>
            <a:r>
              <a:rPr lang="pt-BR" dirty="0"/>
              <a:t> de Elementos Faltantes A Comprar</a:t>
            </a:r>
            <a:endParaRPr dirty="0"/>
          </a:p>
        </p:txBody>
      </p:sp>
      <p:pic>
        <p:nvPicPr>
          <p:cNvPr id="4" name="Imagen 3">
            <a:extLst>
              <a:ext uri="{FF2B5EF4-FFF2-40B4-BE49-F238E27FC236}">
                <a16:creationId xmlns:a16="http://schemas.microsoft.com/office/drawing/2014/main" id="{5B40779F-EA51-6A9A-23F1-4AB33808527A}"/>
              </a:ext>
            </a:extLst>
          </p:cNvPr>
          <p:cNvPicPr>
            <a:picLocks noChangeAspect="1"/>
          </p:cNvPicPr>
          <p:nvPr/>
        </p:nvPicPr>
        <p:blipFill>
          <a:blip r:embed="rId3"/>
          <a:stretch>
            <a:fillRect/>
          </a:stretch>
        </p:blipFill>
        <p:spPr>
          <a:xfrm>
            <a:off x="1123492" y="1881786"/>
            <a:ext cx="6897016" cy="2193547"/>
          </a:xfrm>
          <a:prstGeom prst="rect">
            <a:avLst/>
          </a:prstGeom>
        </p:spPr>
      </p:pic>
    </p:spTree>
    <p:extLst>
      <p:ext uri="{BB962C8B-B14F-4D97-AF65-F5344CB8AC3E}">
        <p14:creationId xmlns:p14="http://schemas.microsoft.com/office/powerpoint/2010/main" val="66545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pt-BR" dirty="0"/>
              <a:t>Cálculo de </a:t>
            </a:r>
            <a:r>
              <a:rPr lang="pt-BR" dirty="0" err="1"/>
              <a:t>Costos</a:t>
            </a:r>
            <a:r>
              <a:rPr lang="pt-BR" dirty="0"/>
              <a:t> de Elementos Faltantes A Comprar</a:t>
            </a:r>
            <a:endParaRPr dirty="0"/>
          </a:p>
        </p:txBody>
      </p:sp>
      <p:pic>
        <p:nvPicPr>
          <p:cNvPr id="3" name="Imagen 2">
            <a:extLst>
              <a:ext uri="{FF2B5EF4-FFF2-40B4-BE49-F238E27FC236}">
                <a16:creationId xmlns:a16="http://schemas.microsoft.com/office/drawing/2014/main" id="{559BBCB9-14F6-24D1-5E6D-D5CD803AC22A}"/>
              </a:ext>
            </a:extLst>
          </p:cNvPr>
          <p:cNvPicPr>
            <a:picLocks noChangeAspect="1"/>
          </p:cNvPicPr>
          <p:nvPr/>
        </p:nvPicPr>
        <p:blipFill>
          <a:blip r:embed="rId3"/>
          <a:stretch>
            <a:fillRect/>
          </a:stretch>
        </p:blipFill>
        <p:spPr>
          <a:xfrm>
            <a:off x="705907" y="2571750"/>
            <a:ext cx="7912197" cy="291636"/>
          </a:xfrm>
          <a:prstGeom prst="rect">
            <a:avLst/>
          </a:prstGeom>
        </p:spPr>
      </p:pic>
    </p:spTree>
    <p:extLst>
      <p:ext uri="{BB962C8B-B14F-4D97-AF65-F5344CB8AC3E}">
        <p14:creationId xmlns:p14="http://schemas.microsoft.com/office/powerpoint/2010/main" val="2268354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720000" y="965475"/>
            <a:ext cx="2641500" cy="11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CONCLUSIONES</a:t>
            </a:r>
            <a:endParaRPr dirty="0"/>
          </a:p>
        </p:txBody>
      </p:sp>
      <p:pic>
        <p:nvPicPr>
          <p:cNvPr id="272" name="Google Shape;272;p41"/>
          <p:cNvPicPr preferRelativeResize="0"/>
          <p:nvPr/>
        </p:nvPicPr>
        <p:blipFill rotWithShape="1">
          <a:blip r:embed="rId3">
            <a:alphaModFix/>
          </a:blip>
          <a:srcRect l="13703" t="-15380" r="25010"/>
          <a:stretch/>
        </p:blipFill>
        <p:spPr>
          <a:xfrm flipH="1">
            <a:off x="5181600" y="220761"/>
            <a:ext cx="4339680" cy="4509735"/>
          </a:xfrm>
          <a:prstGeom prst="rect">
            <a:avLst/>
          </a:prstGeom>
          <a:noFill/>
          <a:ln>
            <a:noFill/>
          </a:ln>
        </p:spPr>
      </p:pic>
      <p:sp>
        <p:nvSpPr>
          <p:cNvPr id="273" name="Google Shape;273;p41"/>
          <p:cNvSpPr txBox="1">
            <a:spLocks noGrp="1"/>
          </p:cNvSpPr>
          <p:nvPr>
            <p:ph type="subTitle" idx="1"/>
          </p:nvPr>
        </p:nvSpPr>
        <p:spPr>
          <a:xfrm>
            <a:off x="304800" y="2111475"/>
            <a:ext cx="4779264" cy="2349000"/>
          </a:xfrm>
          <a:prstGeom prst="rect">
            <a:avLst/>
          </a:prstGeom>
        </p:spPr>
        <p:txBody>
          <a:bodyPr spcFirstLastPara="1" wrap="square" lIns="91425" tIns="91425" rIns="91425" bIns="91425" anchor="t" anchorCtr="0">
            <a:noAutofit/>
          </a:bodyPr>
          <a:lstStyle/>
          <a:p>
            <a:pPr marL="0" lvl="0" indent="0"/>
            <a:r>
              <a:rPr lang="es-ES" dirty="0"/>
              <a:t>La inteligencia artificial, representada por modelos como </a:t>
            </a:r>
            <a:r>
              <a:rPr lang="es-ES" dirty="0" err="1"/>
              <a:t>ChatGPT</a:t>
            </a:r>
            <a:r>
              <a:rPr lang="es-ES" dirty="0"/>
              <a:t>, ha demostrado ser una herramienta valiosa en la gestión de inventarios para proyectos de acueducto. La capacidad de interactuar con el sistema de manera eficiente y obtener información precisa es fundamental. Sin embargo, es importante recordar que la inteligencia artificial no reemplaza la toma de decisiones humanas y la supervisión constante. A medida que avanzamos en esta nueva ciencia, debemos ser conscientes de su poder y sus limitaciones.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3645475" y="1956538"/>
            <a:ext cx="5254752" cy="1912200"/>
          </a:xfrm>
          <a:prstGeom prst="rect">
            <a:avLst/>
          </a:prstGeom>
        </p:spPr>
        <p:txBody>
          <a:bodyPr spcFirstLastPara="1" wrap="square" lIns="91425" tIns="91425" rIns="91425" bIns="91425" anchor="t" anchorCtr="0">
            <a:noAutofit/>
          </a:bodyPr>
          <a:lstStyle/>
          <a:p>
            <a:pPr marL="0" lvl="0" indent="0"/>
            <a:r>
              <a:rPr lang="es-ES" dirty="0"/>
              <a:t>Este trabajo presenta un sistema de control de inventario para proyectos de acueducto en edificaciones de múltiples pisos</a:t>
            </a:r>
            <a:r>
              <a:rPr lang="es-US" dirty="0"/>
              <a:t>. Ab</a:t>
            </a:r>
            <a:r>
              <a:rPr lang="es-ES" dirty="0" err="1"/>
              <a:t>orda</a:t>
            </a:r>
            <a:r>
              <a:rPr lang="es-ES" dirty="0"/>
              <a:t> la importancia de un inventario </a:t>
            </a:r>
            <a:r>
              <a:rPr lang="es-ES" dirty="0" err="1"/>
              <a:t>precis</a:t>
            </a:r>
            <a:r>
              <a:rPr lang="es-US" dirty="0"/>
              <a:t>o </a:t>
            </a:r>
            <a:r>
              <a:rPr lang="es-ES" dirty="0"/>
              <a:t>en sistemas de acueducto y demuestra cómo la inteligencia artificial puede automatizar este proceso.</a:t>
            </a:r>
            <a:endParaRPr dirty="0"/>
          </a:p>
        </p:txBody>
      </p:sp>
      <p:sp>
        <p:nvSpPr>
          <p:cNvPr id="225" name="Google Shape;225;p37"/>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Resumen</a:t>
            </a:r>
            <a:endParaRPr dirty="0"/>
          </a:p>
        </p:txBody>
      </p:sp>
      <p:pic>
        <p:nvPicPr>
          <p:cNvPr id="226" name="Google Shape;226;p37"/>
          <p:cNvPicPr preferRelativeResize="0"/>
          <p:nvPr/>
        </p:nvPicPr>
        <p:blipFill rotWithShape="1">
          <a:blip r:embed="rId3">
            <a:alphaModFix/>
          </a:blip>
          <a:srcRect l="35486" r="23972" b="11363"/>
          <a:stretch/>
        </p:blipFill>
        <p:spPr>
          <a:xfrm>
            <a:off x="75726" y="-63950"/>
            <a:ext cx="3799248" cy="4672450"/>
          </a:xfrm>
          <a:prstGeom prst="rect">
            <a:avLst/>
          </a:prstGeom>
          <a:noFill/>
          <a:ln>
            <a:noFill/>
          </a:ln>
        </p:spPr>
      </p:pic>
      <p:sp>
        <p:nvSpPr>
          <p:cNvPr id="227" name="Google Shape;227;p37"/>
          <p:cNvSpPr txBox="1"/>
          <p:nvPr/>
        </p:nvSpPr>
        <p:spPr>
          <a:xfrm>
            <a:off x="1697251" y="2157585"/>
            <a:ext cx="1173900" cy="102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4800" dirty="0" err="1">
                <a:solidFill>
                  <a:schemeClr val="dk1"/>
                </a:solidFill>
                <a:latin typeface="Teko Medium"/>
                <a:ea typeface="Teko Medium"/>
                <a:cs typeface="Teko Medium"/>
                <a:sym typeface="Teko Medium"/>
              </a:rPr>
              <a:t>ChatGPT</a:t>
            </a:r>
            <a:endParaRPr sz="4800" dirty="0">
              <a:solidFill>
                <a:schemeClr val="dk1"/>
              </a:solidFill>
              <a:latin typeface="Teko Medium"/>
              <a:ea typeface="Teko Medium"/>
              <a:cs typeface="Teko Medium"/>
              <a:sym typeface="Tek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G</a:t>
            </a:r>
            <a:r>
              <a:rPr lang="es-419" dirty="0"/>
              <a:t>RACIAS</a:t>
            </a:r>
            <a:endParaRPr dirty="0"/>
          </a:p>
        </p:txBody>
      </p:sp>
      <p:pic>
        <p:nvPicPr>
          <p:cNvPr id="402" name="Google Shape;402;p48"/>
          <p:cNvPicPr preferRelativeResize="0"/>
          <p:nvPr/>
        </p:nvPicPr>
        <p:blipFill rotWithShape="1">
          <a:blip r:embed="rId3">
            <a:alphaModFix/>
          </a:blip>
          <a:srcRect l="12843" r="36229" b="14266"/>
          <a:stretch/>
        </p:blipFill>
        <p:spPr>
          <a:xfrm>
            <a:off x="4572000" y="233346"/>
            <a:ext cx="5109874" cy="48389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3938054" y="1425283"/>
            <a:ext cx="4067100"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CONTEXTO</a:t>
            </a:r>
            <a:endParaRPr dirty="0"/>
          </a:p>
        </p:txBody>
      </p:sp>
      <p:sp>
        <p:nvSpPr>
          <p:cNvPr id="287" name="Google Shape;287;p43"/>
          <p:cNvSpPr txBox="1">
            <a:spLocks noGrp="1"/>
          </p:cNvSpPr>
          <p:nvPr>
            <p:ph type="subTitle" idx="1"/>
          </p:nvPr>
        </p:nvSpPr>
        <p:spPr>
          <a:xfrm>
            <a:off x="3843454" y="2111673"/>
            <a:ext cx="4585446" cy="1630500"/>
          </a:xfrm>
          <a:prstGeom prst="rect">
            <a:avLst/>
          </a:prstGeom>
        </p:spPr>
        <p:txBody>
          <a:bodyPr spcFirstLastPara="1" wrap="square" lIns="91425" tIns="91425" rIns="91425" bIns="91425" anchor="t" anchorCtr="0">
            <a:noAutofit/>
          </a:bodyPr>
          <a:lstStyle/>
          <a:p>
            <a:pPr marL="0" lvl="0" indent="0"/>
            <a:r>
              <a:rPr lang="es-ES" dirty="0"/>
              <a:t>El código que </a:t>
            </a:r>
            <a:r>
              <a:rPr lang="es-ES"/>
              <a:t>se mostrará </a:t>
            </a:r>
            <a:r>
              <a:rPr lang="es-ES" dirty="0"/>
              <a:t>a continuación se utiliza para gestionar de manera eficiente el inventario de componentes utilizados en sistemas de acueducto, lo que es crucial para garantizar el suministro de agua en edificaciones de múltiples pisos. La inteligencia artificial no solo agiliza el proceso, sino que también ayuda a tomar decisiones informadas sobre compras y gestión del inventario.</a:t>
            </a:r>
            <a:endParaRPr dirty="0"/>
          </a:p>
        </p:txBody>
      </p:sp>
      <p:pic>
        <p:nvPicPr>
          <p:cNvPr id="288" name="Google Shape;288;p43"/>
          <p:cNvPicPr preferRelativeResize="0"/>
          <p:nvPr/>
        </p:nvPicPr>
        <p:blipFill rotWithShape="1">
          <a:blip r:embed="rId3">
            <a:alphaModFix/>
          </a:blip>
          <a:srcRect l="30085" r="45997"/>
          <a:stretch/>
        </p:blipFill>
        <p:spPr>
          <a:xfrm>
            <a:off x="1595700" y="0"/>
            <a:ext cx="2187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3" name="Google Shape;233;p38"/>
          <p:cNvPicPr preferRelativeResize="0"/>
          <p:nvPr/>
        </p:nvPicPr>
        <p:blipFill rotWithShape="1">
          <a:blip r:embed="rId3">
            <a:alphaModFix/>
          </a:blip>
          <a:srcRect l="30104" r="31210" b="9132"/>
          <a:stretch/>
        </p:blipFill>
        <p:spPr>
          <a:xfrm flipH="1">
            <a:off x="3815168" y="-791175"/>
            <a:ext cx="4491648" cy="5934676"/>
          </a:xfrm>
          <a:prstGeom prst="rect">
            <a:avLst/>
          </a:prstGeom>
          <a:noFill/>
          <a:ln>
            <a:noFill/>
          </a:ln>
        </p:spPr>
      </p:pic>
      <p:sp>
        <p:nvSpPr>
          <p:cNvPr id="3" name="Título 2">
            <a:extLst>
              <a:ext uri="{FF2B5EF4-FFF2-40B4-BE49-F238E27FC236}">
                <a16:creationId xmlns:a16="http://schemas.microsoft.com/office/drawing/2014/main" id="{E15B39EF-6503-4354-997F-1B398FF7E96B}"/>
              </a:ext>
            </a:extLst>
          </p:cNvPr>
          <p:cNvSpPr>
            <a:spLocks noGrp="1"/>
          </p:cNvSpPr>
          <p:nvPr>
            <p:ph type="title" idx="2"/>
          </p:nvPr>
        </p:nvSpPr>
        <p:spPr>
          <a:xfrm>
            <a:off x="1074402" y="2011325"/>
            <a:ext cx="3583123" cy="841800"/>
          </a:xfrm>
        </p:spPr>
        <p:txBody>
          <a:bodyPr/>
          <a:lstStyle/>
          <a:p>
            <a:r>
              <a:rPr lang="es-ES" dirty="0"/>
              <a:t>DESARROLLO</a:t>
            </a:r>
            <a:endParaRPr lang="es-41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subTitle" idx="1"/>
          </p:nvPr>
        </p:nvSpPr>
        <p:spPr>
          <a:xfrm>
            <a:off x="560832" y="860300"/>
            <a:ext cx="8095488" cy="2395800"/>
          </a:xfrm>
          <a:prstGeom prst="rect">
            <a:avLst/>
          </a:prstGeom>
        </p:spPr>
        <p:txBody>
          <a:bodyPr spcFirstLastPara="1" wrap="square" lIns="91425" tIns="91425" rIns="91425" bIns="91425" anchor="t" anchorCtr="0">
            <a:noAutofit/>
          </a:bodyPr>
          <a:lstStyle/>
          <a:p>
            <a:r>
              <a:rPr lang="es-419" sz="2000" dirty="0"/>
              <a:t>A continuación, se mostrará un paso a paso del proceso de la elaboración del código final para la aplicación del control de inventario de un acueducto para una edificación de vivienda. En este se evidenciará como se introdujo la pregunta a el sistema de inteligencia artificial (de color negro la pregunta inicial y de rojo lo agregado para que funcione correctamente) y el resultado de la operación que hace el código obtenido en Python. </a:t>
            </a:r>
          </a:p>
        </p:txBody>
      </p:sp>
      <p:sp>
        <p:nvSpPr>
          <p:cNvPr id="279" name="Google Shape;279;p42"/>
          <p:cNvSpPr txBox="1">
            <a:spLocks noGrp="1"/>
          </p:cNvSpPr>
          <p:nvPr>
            <p:ph type="title"/>
          </p:nvPr>
        </p:nvSpPr>
        <p:spPr>
          <a:xfrm>
            <a:off x="3034950" y="3751300"/>
            <a:ext cx="3074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INSTRUCTIVO</a:t>
            </a:r>
            <a:endParaRPr dirty="0"/>
          </a:p>
        </p:txBody>
      </p:sp>
      <p:cxnSp>
        <p:nvCxnSpPr>
          <p:cNvPr id="280" name="Google Shape;280;p42"/>
          <p:cNvCxnSpPr>
            <a:cxnSpLocks/>
            <a:stCxn id="278" idx="1"/>
            <a:endCxn id="279" idx="1"/>
          </p:cNvCxnSpPr>
          <p:nvPr/>
        </p:nvCxnSpPr>
        <p:spPr>
          <a:xfrm rot="10800000" flipH="1" flipV="1">
            <a:off x="560832" y="2058200"/>
            <a:ext cx="2474118" cy="1959050"/>
          </a:xfrm>
          <a:prstGeom prst="bentConnector3">
            <a:avLst>
              <a:gd name="adj1" fmla="val -9240"/>
            </a:avLst>
          </a:prstGeom>
          <a:noFill/>
          <a:ln w="19050" cap="flat" cmpd="sng">
            <a:solidFill>
              <a:schemeClr val="lt1"/>
            </a:solidFill>
            <a:prstDash val="dot"/>
            <a:round/>
            <a:headEnd type="none" w="med" len="med"/>
            <a:tailEnd type="none" w="med" len="med"/>
          </a:ln>
        </p:spPr>
      </p:cxnSp>
      <p:cxnSp>
        <p:nvCxnSpPr>
          <p:cNvPr id="281" name="Google Shape;281;p42"/>
          <p:cNvCxnSpPr>
            <a:cxnSpLocks/>
            <a:stCxn id="279" idx="3"/>
            <a:endCxn id="278" idx="3"/>
          </p:cNvCxnSpPr>
          <p:nvPr/>
        </p:nvCxnSpPr>
        <p:spPr>
          <a:xfrm flipV="1">
            <a:off x="6109050" y="2058200"/>
            <a:ext cx="2547270" cy="1959050"/>
          </a:xfrm>
          <a:prstGeom prst="bentConnector3">
            <a:avLst>
              <a:gd name="adj1" fmla="val 108974"/>
            </a:avLst>
          </a:prstGeom>
          <a:noFill/>
          <a:ln w="19050" cap="flat" cmpd="sng">
            <a:solidFill>
              <a:schemeClr val="lt1"/>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6" name="Imagen 5">
            <a:extLst>
              <a:ext uri="{FF2B5EF4-FFF2-40B4-BE49-F238E27FC236}">
                <a16:creationId xmlns:a16="http://schemas.microsoft.com/office/drawing/2014/main" id="{8C69B1E6-39E4-4F90-8373-81C880D09A9A}"/>
              </a:ext>
            </a:extLst>
          </p:cNvPr>
          <p:cNvPicPr>
            <a:picLocks noChangeAspect="1"/>
          </p:cNvPicPr>
          <p:nvPr/>
        </p:nvPicPr>
        <p:blipFill>
          <a:blip r:embed="rId3"/>
          <a:stretch>
            <a:fillRect/>
          </a:stretch>
        </p:blipFill>
        <p:spPr>
          <a:xfrm>
            <a:off x="1915471" y="974496"/>
            <a:ext cx="5313057" cy="3726651"/>
          </a:xfrm>
          <a:prstGeom prst="rect">
            <a:avLst/>
          </a:prstGeom>
        </p:spPr>
      </p:pic>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4985856" cy="795998"/>
          </a:xfrm>
          <a:prstGeom prst="rect">
            <a:avLst/>
          </a:prstGeom>
        </p:spPr>
        <p:txBody>
          <a:bodyPr spcFirstLastPara="1" wrap="square" lIns="91425" tIns="91425" rIns="91425" bIns="91425" anchor="t" anchorCtr="0">
            <a:noAutofit/>
          </a:bodyPr>
          <a:lstStyle/>
          <a:p>
            <a:pPr lvl="0"/>
            <a:r>
              <a:rPr lang="es-419" dirty="0"/>
              <a:t>Recopilación de Datos Iniciales</a:t>
            </a:r>
            <a:endParaRPr dirty="0"/>
          </a:p>
        </p:txBody>
      </p:sp>
    </p:spTree>
    <p:extLst>
      <p:ext uri="{BB962C8B-B14F-4D97-AF65-F5344CB8AC3E}">
        <p14:creationId xmlns:p14="http://schemas.microsoft.com/office/powerpoint/2010/main" val="136636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4985856" cy="795998"/>
          </a:xfrm>
          <a:prstGeom prst="rect">
            <a:avLst/>
          </a:prstGeom>
        </p:spPr>
        <p:txBody>
          <a:bodyPr spcFirstLastPara="1" wrap="square" lIns="91425" tIns="91425" rIns="91425" bIns="91425" anchor="t" anchorCtr="0">
            <a:noAutofit/>
          </a:bodyPr>
          <a:lstStyle/>
          <a:p>
            <a:pPr lvl="0"/>
            <a:r>
              <a:rPr lang="es-419" dirty="0"/>
              <a:t>Recopilación de Datos Iniciales</a:t>
            </a:r>
            <a:endParaRPr dirty="0"/>
          </a:p>
        </p:txBody>
      </p:sp>
      <p:pic>
        <p:nvPicPr>
          <p:cNvPr id="12" name="Imagen 11">
            <a:extLst>
              <a:ext uri="{FF2B5EF4-FFF2-40B4-BE49-F238E27FC236}">
                <a16:creationId xmlns:a16="http://schemas.microsoft.com/office/drawing/2014/main" id="{7F7FDD94-A4B8-433D-AF9C-9822BA410262}"/>
              </a:ext>
            </a:extLst>
          </p:cNvPr>
          <p:cNvPicPr>
            <a:picLocks noChangeAspect="1"/>
          </p:cNvPicPr>
          <p:nvPr/>
        </p:nvPicPr>
        <p:blipFill>
          <a:blip r:embed="rId3"/>
          <a:stretch>
            <a:fillRect/>
          </a:stretch>
        </p:blipFill>
        <p:spPr>
          <a:xfrm>
            <a:off x="190796" y="1476222"/>
            <a:ext cx="5210902" cy="2191056"/>
          </a:xfrm>
          <a:prstGeom prst="rect">
            <a:avLst/>
          </a:prstGeom>
        </p:spPr>
      </p:pic>
      <p:pic>
        <p:nvPicPr>
          <p:cNvPr id="2" name="Imagen 1">
            <a:extLst>
              <a:ext uri="{FF2B5EF4-FFF2-40B4-BE49-F238E27FC236}">
                <a16:creationId xmlns:a16="http://schemas.microsoft.com/office/drawing/2014/main" id="{6B10039D-0CD3-4F0D-BE00-3FDF7EE1EA50}"/>
              </a:ext>
            </a:extLst>
          </p:cNvPr>
          <p:cNvPicPr>
            <a:picLocks noChangeAspect="1"/>
          </p:cNvPicPr>
          <p:nvPr/>
        </p:nvPicPr>
        <p:blipFill rotWithShape="1">
          <a:blip r:embed="rId4"/>
          <a:srcRect t="24273" r="59217" b="24272"/>
          <a:stretch/>
        </p:blipFill>
        <p:spPr>
          <a:xfrm>
            <a:off x="5573325" y="1005573"/>
            <a:ext cx="2699357" cy="3132354"/>
          </a:xfrm>
          <a:prstGeom prst="rect">
            <a:avLst/>
          </a:prstGeom>
        </p:spPr>
      </p:pic>
    </p:spTree>
    <p:extLst>
      <p:ext uri="{BB962C8B-B14F-4D97-AF65-F5344CB8AC3E}">
        <p14:creationId xmlns:p14="http://schemas.microsoft.com/office/powerpoint/2010/main" val="3636411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es-ES" dirty="0"/>
              <a:t>Solicitud de Información al Ingeniero</a:t>
            </a:r>
            <a:endParaRPr dirty="0"/>
          </a:p>
        </p:txBody>
      </p:sp>
      <p:pic>
        <p:nvPicPr>
          <p:cNvPr id="15" name="Imagen 14">
            <a:extLst>
              <a:ext uri="{FF2B5EF4-FFF2-40B4-BE49-F238E27FC236}">
                <a16:creationId xmlns:a16="http://schemas.microsoft.com/office/drawing/2014/main" id="{6EEB903A-A00D-4A89-A50B-FDABB9AD233A}"/>
              </a:ext>
            </a:extLst>
          </p:cNvPr>
          <p:cNvPicPr>
            <a:picLocks noChangeAspect="1"/>
          </p:cNvPicPr>
          <p:nvPr/>
        </p:nvPicPr>
        <p:blipFill>
          <a:blip r:embed="rId3"/>
          <a:stretch>
            <a:fillRect/>
          </a:stretch>
        </p:blipFill>
        <p:spPr>
          <a:xfrm>
            <a:off x="1261696" y="1356006"/>
            <a:ext cx="6620607" cy="28014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271;p41">
            <a:extLst>
              <a:ext uri="{FF2B5EF4-FFF2-40B4-BE49-F238E27FC236}">
                <a16:creationId xmlns:a16="http://schemas.microsoft.com/office/drawing/2014/main" id="{69F4CDB0-9112-44F5-969B-BBF3B1BB0E1B}"/>
              </a:ext>
            </a:extLst>
          </p:cNvPr>
          <p:cNvSpPr txBox="1">
            <a:spLocks noGrp="1"/>
          </p:cNvSpPr>
          <p:nvPr>
            <p:ph type="title"/>
          </p:nvPr>
        </p:nvSpPr>
        <p:spPr>
          <a:xfrm>
            <a:off x="415842" y="157633"/>
            <a:ext cx="6045918" cy="795998"/>
          </a:xfrm>
          <a:prstGeom prst="rect">
            <a:avLst/>
          </a:prstGeom>
        </p:spPr>
        <p:txBody>
          <a:bodyPr spcFirstLastPara="1" wrap="square" lIns="91425" tIns="91425" rIns="91425" bIns="91425" anchor="t" anchorCtr="0">
            <a:noAutofit/>
          </a:bodyPr>
          <a:lstStyle/>
          <a:p>
            <a:pPr lvl="0"/>
            <a:r>
              <a:rPr lang="es-ES" dirty="0"/>
              <a:t>Solicitud de Información al Ingeniero</a:t>
            </a:r>
            <a:endParaRPr dirty="0"/>
          </a:p>
        </p:txBody>
      </p:sp>
      <p:pic>
        <p:nvPicPr>
          <p:cNvPr id="2" name="Imagen 1">
            <a:extLst>
              <a:ext uri="{FF2B5EF4-FFF2-40B4-BE49-F238E27FC236}">
                <a16:creationId xmlns:a16="http://schemas.microsoft.com/office/drawing/2014/main" id="{704DC0C8-53EC-43D0-9256-BB9D8F71BFFB}"/>
              </a:ext>
            </a:extLst>
          </p:cNvPr>
          <p:cNvPicPr>
            <a:picLocks noChangeAspect="1"/>
          </p:cNvPicPr>
          <p:nvPr/>
        </p:nvPicPr>
        <p:blipFill rotWithShape="1">
          <a:blip r:embed="rId3"/>
          <a:srcRect b="77755"/>
          <a:stretch/>
        </p:blipFill>
        <p:spPr>
          <a:xfrm>
            <a:off x="1306408" y="1076599"/>
            <a:ext cx="6655801" cy="1361801"/>
          </a:xfrm>
          <a:prstGeom prst="rect">
            <a:avLst/>
          </a:prstGeom>
        </p:spPr>
      </p:pic>
      <p:pic>
        <p:nvPicPr>
          <p:cNvPr id="3" name="Imagen 2">
            <a:extLst>
              <a:ext uri="{FF2B5EF4-FFF2-40B4-BE49-F238E27FC236}">
                <a16:creationId xmlns:a16="http://schemas.microsoft.com/office/drawing/2014/main" id="{82A1940B-8908-41F2-A829-CE1DF8002FD6}"/>
              </a:ext>
            </a:extLst>
          </p:cNvPr>
          <p:cNvPicPr>
            <a:picLocks noChangeAspect="1"/>
          </p:cNvPicPr>
          <p:nvPr/>
        </p:nvPicPr>
        <p:blipFill rotWithShape="1">
          <a:blip r:embed="rId3"/>
          <a:srcRect t="77218"/>
          <a:stretch/>
        </p:blipFill>
        <p:spPr>
          <a:xfrm>
            <a:off x="1342984" y="3223985"/>
            <a:ext cx="6498972" cy="1361801"/>
          </a:xfrm>
          <a:prstGeom prst="rect">
            <a:avLst/>
          </a:prstGeom>
        </p:spPr>
      </p:pic>
    </p:spTree>
    <p:extLst>
      <p:ext uri="{BB962C8B-B14F-4D97-AF65-F5344CB8AC3E}">
        <p14:creationId xmlns:p14="http://schemas.microsoft.com/office/powerpoint/2010/main" val="3312685447"/>
      </p:ext>
    </p:extLst>
  </p:cSld>
  <p:clrMapOvr>
    <a:masterClrMapping/>
  </p:clrMapOvr>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375</Words>
  <Application>Microsoft Office PowerPoint</Application>
  <PresentationFormat>Presentación en pantalla (16:9)</PresentationFormat>
  <Paragraphs>26</Paragraphs>
  <Slides>20</Slides>
  <Notes>20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Nanum Gothic Coding</vt:lpstr>
      <vt:lpstr>Teko Medium</vt:lpstr>
      <vt:lpstr>Arial</vt:lpstr>
      <vt:lpstr>Indian AI Tech Project Proposal by Slidesgo</vt:lpstr>
      <vt:lpstr>Control de Inventario de Acueductos  Proyecto de PROM</vt:lpstr>
      <vt:lpstr>Resumen</vt:lpstr>
      <vt:lpstr>CONTEXTO</vt:lpstr>
      <vt:lpstr>DESARROLLO</vt:lpstr>
      <vt:lpstr>INSTRUCTIVO</vt:lpstr>
      <vt:lpstr>Recopilación de Datos Iniciales</vt:lpstr>
      <vt:lpstr>Recopilación de Datos Iniciales</vt:lpstr>
      <vt:lpstr>Solicitud de Información al Ingeniero</vt:lpstr>
      <vt:lpstr>Solicitud de Información al Ingeniero</vt:lpstr>
      <vt:lpstr>Cálculo de Cantidades a Usar</vt:lpstr>
      <vt:lpstr>Cálculo de Cantidades a Usar</vt:lpstr>
      <vt:lpstr>Cálculo de Elementos Faltantes E  Inventario Resultante</vt:lpstr>
      <vt:lpstr>Cálculo de Elementos Faltantes E  Inventario Resultante</vt:lpstr>
      <vt:lpstr>Cálculo de Elementos Faltantes E  Inventario Resultante</vt:lpstr>
      <vt:lpstr>Solicitud de Información de Valores de Material</vt:lpstr>
      <vt:lpstr>Solicitud de Información de Valores de Material</vt:lpstr>
      <vt:lpstr>Cálculo de Costos de Elementos Faltantes A Comprar</vt:lpstr>
      <vt:lpstr>Cálculo de Costos de Elementos Faltantes A Comprar</vt:lpstr>
      <vt:lpstr>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de Inventario de Acueductos  Proyectó de PROM</dc:title>
  <dc:creator>CLASES</dc:creator>
  <cp:lastModifiedBy>LUIS ROBERTO CALVO FERNANDEZ</cp:lastModifiedBy>
  <cp:revision>9</cp:revision>
  <dcterms:modified xsi:type="dcterms:W3CDTF">2023-11-10T04:45:39Z</dcterms:modified>
</cp:coreProperties>
</file>